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2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27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6705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44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2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91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86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6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4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52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0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96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9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74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0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4E6BAB-D073-41D8-9E0C-6701EBFBB83F}" type="datetimeFigureOut">
              <a:rPr lang="en-US" smtClean="0"/>
              <a:t>11/22/2025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D524-5BB0-428D-AB0C-B237D3D89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99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E1EB37-566B-46F9-9BB7-53D5ACA20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3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CA08-E889-4F11-8F7E-01CDFE969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9" y="452718"/>
            <a:ext cx="10114671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MODULE ONE</a:t>
            </a:r>
            <a:b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INTRODUCTION TO DISASTERS AND THEIR IMPACT ON HEALTH</a:t>
            </a:r>
            <a:br>
              <a:rPr lang="en-US" sz="27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br>
              <a:rPr lang="en-US" sz="3100" b="1" dirty="0"/>
            </a:br>
            <a:r>
              <a:rPr lang="en-US" sz="2700" b="1" dirty="0"/>
              <a:t>SESSION 1.2 – IMPACT OF DISASTERS ON HEALTH SYSTEMS</a:t>
            </a:r>
            <a:br>
              <a:rPr lang="en-US" b="1" dirty="0"/>
            </a:br>
            <a:endParaRPr lang="en-US" dirty="0"/>
          </a:p>
        </p:txBody>
      </p:sp>
      <p:pic>
        <p:nvPicPr>
          <p:cNvPr id="3" name="Picture 2" descr="D:\Dr. Imran\Others\Consultancies\HCIP\5. Disaster Prepardness in PHCs\1.jpg">
            <a:extLst>
              <a:ext uri="{FF2B5EF4-FFF2-40B4-BE49-F238E27FC236}">
                <a16:creationId xmlns:a16="http://schemas.microsoft.com/office/drawing/2014/main" id="{C9E300EB-523E-467E-9BDE-C24CCE76B73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862" y="2383925"/>
            <a:ext cx="5502275" cy="3669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41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90AE4-BF2C-4FCD-A51C-2F9CCC838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858" y="647114"/>
            <a:ext cx="9248976" cy="12061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/>
              <a:t>Effects of Displacement on Individuals and Host Communities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7A6E4A7-8196-4B50-B995-4714E881D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286736"/>
              </p:ext>
            </p:extLst>
          </p:nvPr>
        </p:nvGraphicFramePr>
        <p:xfrm>
          <a:off x="801858" y="1408703"/>
          <a:ext cx="10269416" cy="4802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34708">
                  <a:extLst>
                    <a:ext uri="{9D8B030D-6E8A-4147-A177-3AD203B41FA5}">
                      <a16:colId xmlns:a16="http://schemas.microsoft.com/office/drawing/2014/main" val="854867517"/>
                    </a:ext>
                  </a:extLst>
                </a:gridCol>
                <a:gridCol w="5134708">
                  <a:extLst>
                    <a:ext uri="{9D8B030D-6E8A-4147-A177-3AD203B41FA5}">
                      <a16:colId xmlns:a16="http://schemas.microsoft.com/office/drawing/2014/main" val="702233108"/>
                    </a:ext>
                  </a:extLst>
                </a:gridCol>
              </a:tblGrid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Effects on Displaced Individuals</a:t>
                      </a:r>
                      <a:endParaRPr lang="en-US" sz="1800" b="1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Effects on Host Communities</a:t>
                      </a:r>
                      <a:endParaRPr lang="en-US" sz="1800" b="1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8386601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Food shortage → malnutrition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Increased competition for food and jobs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5069201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Higher mortality/morbidity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Overburdened public services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0184466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Community disruption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Security risks increase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7704952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Infectious disease outbreaks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Black market economies emerge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5450731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Lack of water, sanitation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Environmental pollution increases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3633497"/>
                  </a:ext>
                </a:extLst>
              </a:tr>
              <a:tr h="5613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Loss of education opportunities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Pressure on health &amp; WASH systems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1049813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Mental health disorders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Social tensions &amp; inequalities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07515148"/>
                  </a:ext>
                </a:extLst>
              </a:tr>
              <a:tr h="530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Loss of livelihood &amp; assets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Wage reductions for local workers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56684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437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FB18D-07AC-444C-9689-371CDFA89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Impact on Health Resources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C8B41E9-17A6-4C74-82FD-44B813BEA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078457"/>
              </p:ext>
            </p:extLst>
          </p:nvPr>
        </p:nvGraphicFramePr>
        <p:xfrm>
          <a:off x="646111" y="1223889"/>
          <a:ext cx="9728200" cy="51813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1828">
                  <a:extLst>
                    <a:ext uri="{9D8B030D-6E8A-4147-A177-3AD203B41FA5}">
                      <a16:colId xmlns:a16="http://schemas.microsoft.com/office/drawing/2014/main" val="1893419251"/>
                    </a:ext>
                  </a:extLst>
                </a:gridCol>
                <a:gridCol w="7316372">
                  <a:extLst>
                    <a:ext uri="{9D8B030D-6E8A-4147-A177-3AD203B41FA5}">
                      <a16:colId xmlns:a16="http://schemas.microsoft.com/office/drawing/2014/main" val="3232337120"/>
                    </a:ext>
                  </a:extLst>
                </a:gridCol>
              </a:tblGrid>
              <a:tr h="978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 Resource 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Impact During Disasters / Emergencies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716880"/>
                  </a:ext>
                </a:extLst>
              </a:tr>
              <a:tr h="12591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 Care Financing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 Reduced budgets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Increased demand for services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Reliance on donors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0279196"/>
                  </a:ext>
                </a:extLst>
              </a:tr>
              <a:tr h="16850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 Workforce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 Overburdened PHC staff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Loss of trained workers due to conflict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Poor motivation due to insecurity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Interruption of routine programs (EPI, MCH, community outreach)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659687"/>
                  </a:ext>
                </a:extLst>
              </a:tr>
              <a:tr h="12591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Drugs and Medical Supplies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 Interrupted supply chains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Stockouts of essential drugs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- Failure of cold-chain systems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3127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10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DA3A-2F5B-498D-ADC9-843E883E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85239"/>
          </a:xfrm>
        </p:spPr>
        <p:txBody>
          <a:bodyPr/>
          <a:lstStyle/>
          <a:p>
            <a:pPr algn="ctr"/>
            <a:r>
              <a:rPr lang="en-US" sz="2800" dirty="0"/>
              <a:t>Impact of CHEs on Health System Components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5DF88B7-D862-4562-9088-8B6788693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662785"/>
              </p:ext>
            </p:extLst>
          </p:nvPr>
        </p:nvGraphicFramePr>
        <p:xfrm>
          <a:off x="1111347" y="1237957"/>
          <a:ext cx="9734843" cy="4914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5811">
                  <a:extLst>
                    <a:ext uri="{9D8B030D-6E8A-4147-A177-3AD203B41FA5}">
                      <a16:colId xmlns:a16="http://schemas.microsoft.com/office/drawing/2014/main" val="3070834245"/>
                    </a:ext>
                  </a:extLst>
                </a:gridCol>
                <a:gridCol w="6109032">
                  <a:extLst>
                    <a:ext uri="{9D8B030D-6E8A-4147-A177-3AD203B41FA5}">
                      <a16:colId xmlns:a16="http://schemas.microsoft.com/office/drawing/2014/main" val="843398397"/>
                    </a:ext>
                  </a:extLst>
                </a:gridCol>
              </a:tblGrid>
              <a:tr h="568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 System Component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 During CHEs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6514854"/>
                  </a:ext>
                </a:extLst>
              </a:tr>
              <a:tr h="880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Governance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Breakdown of local institutions, poor coordination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3974514"/>
                  </a:ext>
                </a:extLst>
              </a:tr>
              <a:tr h="880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Financing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Reduced government spending, donor dependency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2328499"/>
                  </a:ext>
                </a:extLst>
              </a:tr>
              <a:tr h="568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Health Workforce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Staff shortages, insecurity, burnout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15004"/>
                  </a:ext>
                </a:extLst>
              </a:tr>
              <a:tr h="568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Medical Supplies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Stockouts, interrupted supply chain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313732"/>
                  </a:ext>
                </a:extLst>
              </a:tr>
              <a:tr h="568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Infrastructure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Damaged facilities, unsafe buildings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4628303"/>
                  </a:ext>
                </a:extLst>
              </a:tr>
              <a:tr h="880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Service Delivery</a:t>
                      </a:r>
                      <a:endParaRPr lang="en-US" sz="18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Disruption of routine services, poor access</a:t>
                      </a:r>
                      <a:endParaRPr lang="en-US" sz="18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9757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676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BBF8A-7B6F-4373-B39E-3A99C410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674" y="0"/>
            <a:ext cx="8512126" cy="604912"/>
          </a:xfrm>
        </p:spPr>
        <p:txBody>
          <a:bodyPr>
            <a:normAutofit fontScale="90000"/>
          </a:bodyPr>
          <a:lstStyle/>
          <a:p>
            <a:r>
              <a:rPr lang="en-US" sz="2200" b="1" dirty="0"/>
              <a:t>Impact of Disasters and Emergencies on SDGs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2C70FC-DC33-4E66-9101-6AD58999E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489544"/>
              </p:ext>
            </p:extLst>
          </p:nvPr>
        </p:nvGraphicFramePr>
        <p:xfrm>
          <a:off x="126608" y="604912"/>
          <a:ext cx="11873132" cy="6063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1010">
                  <a:extLst>
                    <a:ext uri="{9D8B030D-6E8A-4147-A177-3AD203B41FA5}">
                      <a16:colId xmlns:a16="http://schemas.microsoft.com/office/drawing/2014/main" val="2159479447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3623818357"/>
                    </a:ext>
                  </a:extLst>
                </a:gridCol>
                <a:gridCol w="3798277">
                  <a:extLst>
                    <a:ext uri="{9D8B030D-6E8A-4147-A177-3AD203B41FA5}">
                      <a16:colId xmlns:a16="http://schemas.microsoft.com/office/drawing/2014/main" val="3665258616"/>
                    </a:ext>
                  </a:extLst>
                </a:gridCol>
                <a:gridCol w="3924885">
                  <a:extLst>
                    <a:ext uri="{9D8B030D-6E8A-4147-A177-3AD203B41FA5}">
                      <a16:colId xmlns:a16="http://schemas.microsoft.com/office/drawing/2014/main" val="3001306522"/>
                    </a:ext>
                  </a:extLst>
                </a:gridCol>
              </a:tblGrid>
              <a:tr h="297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SDG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Goal Title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Direct Impact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Indirect Impact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957625320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SDG 1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 Poverty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Loss of livelihoods, assets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Long-term poverty, financial instability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1033024255"/>
                  </a:ext>
                </a:extLst>
              </a:tr>
              <a:tr h="4170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2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Zero Hunger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Crop/livestock damage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Food insecurity, malnutrition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1439999533"/>
                  </a:ext>
                </a:extLst>
              </a:tr>
              <a:tr h="6313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3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Good Health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Injury, outbreaks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Mental health issues, reduced service access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914929770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4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Quality Education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Schools damaged or used as shelters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Higher dropout, learning gaps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1027136898"/>
                  </a:ext>
                </a:extLst>
              </a:tr>
              <a:tr h="3789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5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Gender Equality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Increased GBV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Reduced access to reproductive health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3591742917"/>
                  </a:ext>
                </a:extLst>
              </a:tr>
              <a:tr h="469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6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Clean Water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Water systems damaged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Long-term shortages, waterborne disease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3943903096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7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Clean Energy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Power disruptions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Slower recovery, poor facility readiness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452292121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8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Economic Growth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Job losses, market collapse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Higher unemployment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841878602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9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Infrastructure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Roads, bridges destroyed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Reduced economic productivity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3114092773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10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Inequalities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Vulnerable suffer more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Wider socio-economic gaps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24002566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11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Sustainable Cities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Building collapse, displacement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Overcrowded shelters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3113880803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12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Consumption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Waste accumulation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Unsustainable coping behaviors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51917904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13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Climate Action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Extreme climate events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Slower adaptation progress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155659609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14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Life Below Water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Marine pollution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Reduced fish stocks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4200993897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15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Life on Land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Land degradation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Biodiversity loss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269886486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16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Strong Institutions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Weak governance, conflict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Lower rule of law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3956075778"/>
                  </a:ext>
                </a:extLst>
              </a:tr>
              <a:tr h="2976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SDG 17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Partnerships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Disrupted coordination</a:t>
                      </a:r>
                      <a:endParaRPr lang="en-US" sz="140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Reduced investments</a:t>
                      </a:r>
                      <a:endParaRPr lang="en-US" sz="1400" dirty="0">
                        <a:effectLst/>
                        <a:latin typeface="Apto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170" marR="60170" marT="0" marB="0" anchor="ctr"/>
                </a:tc>
                <a:extLst>
                  <a:ext uri="{0D108BD9-81ED-4DB2-BD59-A6C34878D82A}">
                    <a16:rowId xmlns:a16="http://schemas.microsoft.com/office/drawing/2014/main" val="4166111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998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</TotalTime>
  <Words>448</Words>
  <Application>Microsoft Office PowerPoint</Application>
  <PresentationFormat>Widescreen</PresentationFormat>
  <Paragraphs>122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Century Gothic</vt:lpstr>
      <vt:lpstr>Times New Roman</vt:lpstr>
      <vt:lpstr>Wingdings 3</vt:lpstr>
      <vt:lpstr>Ion</vt:lpstr>
      <vt:lpstr>PowerPoint Presentation</vt:lpstr>
      <vt:lpstr>MODULE ONE INTRODUCTION TO DISASTERS AND THEIR IMPACT ON HEALTH  SESSION 1.2 – IMPACT OF DISASTERS ON HEALTH SYSTEMS </vt:lpstr>
      <vt:lpstr>Effects of Displacement on Individuals and Host Communities </vt:lpstr>
      <vt:lpstr>Impact on Health Resources</vt:lpstr>
      <vt:lpstr>Impact of CHEs on Health System Components</vt:lpstr>
      <vt:lpstr>Impact of Disasters and Emergencies on SDGs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4</cp:revision>
  <dcterms:created xsi:type="dcterms:W3CDTF">2025-11-22T16:28:43Z</dcterms:created>
  <dcterms:modified xsi:type="dcterms:W3CDTF">2025-11-22T18:11:51Z</dcterms:modified>
</cp:coreProperties>
</file>